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3"/>
  </p:notesMasterIdLst>
  <p:sldIdLst>
    <p:sldId id="256" r:id="rId2"/>
    <p:sldId id="257" r:id="rId3"/>
    <p:sldId id="258" r:id="rId4"/>
    <p:sldId id="284" r:id="rId5"/>
    <p:sldId id="260" r:id="rId6"/>
    <p:sldId id="278" r:id="rId7"/>
    <p:sldId id="285" r:id="rId8"/>
    <p:sldId id="270" r:id="rId9"/>
    <p:sldId id="262" r:id="rId10"/>
    <p:sldId id="264" r:id="rId11"/>
    <p:sldId id="272" r:id="rId12"/>
    <p:sldId id="271" r:id="rId13"/>
    <p:sldId id="265" r:id="rId14"/>
    <p:sldId id="266" r:id="rId15"/>
    <p:sldId id="267" r:id="rId16"/>
    <p:sldId id="279" r:id="rId17"/>
    <p:sldId id="268" r:id="rId18"/>
    <p:sldId id="277" r:id="rId19"/>
    <p:sldId id="273" r:id="rId20"/>
    <p:sldId id="280" r:id="rId21"/>
    <p:sldId id="28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CCE"/>
    <a:srgbClr val="E5DEC9"/>
    <a:srgbClr val="E7D595"/>
    <a:srgbClr val="F0A2BE"/>
    <a:srgbClr val="9E222B"/>
    <a:srgbClr val="A12B50"/>
    <a:srgbClr val="A62641"/>
    <a:srgbClr val="9E4522"/>
    <a:srgbClr val="A93A17"/>
    <a:srgbClr val="6E89E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0A934E-A71B-4C75-B693-6229C4F2C3F8}" type="datetimeFigureOut">
              <a:rPr lang="ru-RU" smtClean="0"/>
              <a:pPr/>
              <a:t>04.12.2010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9E8376-89DA-454E-936F-54E9DE6FF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E8376-89DA-454E-936F-54E9DE6FFE1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B21D1-9095-4CC6-B9EB-CF361A4172AD}" type="datetimeFigureOut">
              <a:rPr lang="ru-RU" smtClean="0"/>
              <a:pPr/>
              <a:t>04.12.2010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87F0-0E4C-413A-82FA-1CF5723D9C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B21D1-9095-4CC6-B9EB-CF361A4172AD}" type="datetimeFigureOut">
              <a:rPr lang="ru-RU" smtClean="0"/>
              <a:pPr/>
              <a:t>04.12.2010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87F0-0E4C-413A-82FA-1CF5723D9C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B21D1-9095-4CC6-B9EB-CF361A4172AD}" type="datetimeFigureOut">
              <a:rPr lang="ru-RU" smtClean="0"/>
              <a:pPr/>
              <a:t>04.12.2010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87F0-0E4C-413A-82FA-1CF5723D9C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B21D1-9095-4CC6-B9EB-CF361A4172AD}" type="datetimeFigureOut">
              <a:rPr lang="ru-RU" smtClean="0"/>
              <a:pPr/>
              <a:t>04.12.2010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87F0-0E4C-413A-82FA-1CF5723D9C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B21D1-9095-4CC6-B9EB-CF361A4172AD}" type="datetimeFigureOut">
              <a:rPr lang="ru-RU" smtClean="0"/>
              <a:pPr/>
              <a:t>04.12.2010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87F0-0E4C-413A-82FA-1CF5723D9C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B21D1-9095-4CC6-B9EB-CF361A4172AD}" type="datetimeFigureOut">
              <a:rPr lang="ru-RU" smtClean="0"/>
              <a:pPr/>
              <a:t>04.12.2010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87F0-0E4C-413A-82FA-1CF5723D9C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B21D1-9095-4CC6-B9EB-CF361A4172AD}" type="datetimeFigureOut">
              <a:rPr lang="ru-RU" smtClean="0"/>
              <a:pPr/>
              <a:t>04.12.2010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87F0-0E4C-413A-82FA-1CF5723D9C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B21D1-9095-4CC6-B9EB-CF361A4172AD}" type="datetimeFigureOut">
              <a:rPr lang="ru-RU" smtClean="0"/>
              <a:pPr/>
              <a:t>04.12.2010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87F0-0E4C-413A-82FA-1CF5723D9C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B21D1-9095-4CC6-B9EB-CF361A4172AD}" type="datetimeFigureOut">
              <a:rPr lang="ru-RU" smtClean="0"/>
              <a:pPr/>
              <a:t>04.12.2010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87F0-0E4C-413A-82FA-1CF5723D9C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B21D1-9095-4CC6-B9EB-CF361A4172AD}" type="datetimeFigureOut">
              <a:rPr lang="ru-RU" smtClean="0"/>
              <a:pPr/>
              <a:t>04.12.2010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87F0-0E4C-413A-82FA-1CF5723D9C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B21D1-9095-4CC6-B9EB-CF361A4172AD}" type="datetimeFigureOut">
              <a:rPr lang="ru-RU" smtClean="0"/>
              <a:pPr/>
              <a:t>04.12.2010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5EB87F0-0E4C-413A-82FA-1CF5723D9C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DB21D1-9095-4CC6-B9EB-CF361A4172AD}" type="datetimeFigureOut">
              <a:rPr lang="ru-RU" smtClean="0"/>
              <a:pPr/>
              <a:t>04.12.2010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B87F0-0E4C-413A-82FA-1CF5723D9CE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L:\&#1048;&#1082;&#1086;&#1085;&#1086;&#1087;&#1080;&#1089;&#1100;\&#1054;&#1083;&#1077;&#1075;%20&#1055;&#1086;&#1075;&#1091;&#1076;&#1080;&#1085;%20-%20&#1050;&#1072;&#1079;&#1072;&#1095;&#1100;&#1103;%20&#1082;&#1086;&#1083;&#1099;&#1073;&#1077;&#1083;&#1100;&#1085;&#1072;&#1103;%20&#1087;&#1077;&#1089;&#1085;&#1103;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7" Type="http://schemas.openxmlformats.org/officeDocument/2006/relationships/image" Target="../media/image31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10" Type="http://schemas.openxmlformats.org/officeDocument/2006/relationships/image" Target="../media/image58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Relationship Id="rId9" Type="http://schemas.openxmlformats.org/officeDocument/2006/relationships/image" Target="../media/image6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L:\&#1048;&#1082;&#1086;&#1085;&#1086;&#1087;&#1080;&#1089;&#1100;\&#1042;%20&#1084;&#1080;&#1085;&#1091;&#1090;&#1091;%20&#1078;&#1080;&#1079;&#1085;&#1080;%20&#1090;&#1088;&#1091;&#1076;&#1085;&#1091;&#1102;.mp3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620688"/>
            <a:ext cx="8496944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cap="none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Древнерусская иконопись</a:t>
            </a:r>
            <a:endParaRPr lang="ru-RU" cap="none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1556792"/>
            <a:ext cx="6480720" cy="360040"/>
          </a:xfrm>
        </p:spPr>
        <p:txBody>
          <a:bodyPr>
            <a:noAutofit/>
          </a:bodyPr>
          <a:lstStyle/>
          <a:p>
            <a:pPr algn="l"/>
            <a:r>
              <a:rPr lang="ru-RU" sz="2400" smtClean="0">
                <a:latin typeface="Monotype Corsiva" pitchFamily="66" charset="0"/>
              </a:rPr>
              <a:t>Дам тебе я на дорогу</a:t>
            </a:r>
          </a:p>
        </p:txBody>
      </p:sp>
      <p:pic>
        <p:nvPicPr>
          <p:cNvPr id="1031" name="Picture 7" descr="C:\Documents and Settings\User\Мои документы\Downloads\Новая папка\014_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2924944"/>
            <a:ext cx="5600694" cy="3732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2771800" y="1844824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smtClean="0">
                <a:latin typeface="Monotype Corsiva" pitchFamily="66" charset="0"/>
              </a:rPr>
              <a:t>Образок святой: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779912" y="2132856"/>
            <a:ext cx="4104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smtClean="0">
                <a:latin typeface="Monotype Corsiva" pitchFamily="66" charset="0"/>
              </a:rPr>
              <a:t>Ты его, моляся Богу,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004048" y="2420888"/>
            <a:ext cx="25699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smtClean="0">
                <a:latin typeface="Monotype Corsiva" pitchFamily="66" charset="0"/>
              </a:rPr>
              <a:t>Ставь перед собой…</a:t>
            </a:r>
            <a:endParaRPr lang="ru-RU" sz="2400">
              <a:latin typeface="Monotype Corsiva" pitchFamily="66" charset="0"/>
            </a:endParaRPr>
          </a:p>
        </p:txBody>
      </p:sp>
      <p:pic>
        <p:nvPicPr>
          <p:cNvPr id="15" name="Олег Погудин - Казачья колыбельная песн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51520" y="6021288"/>
            <a:ext cx="304800" cy="304800"/>
          </a:xfrm>
          <a:prstGeom prst="rect">
            <a:avLst/>
          </a:prstGeom>
        </p:spPr>
      </p:pic>
      <p:pic>
        <p:nvPicPr>
          <p:cNvPr id="16" name="Олег Погудин - Казачья колыбельная песн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251520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94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206)">
                                      <p:cBhvr>
                                        <p:cTn id="10" dur="8794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40" presetClass="entr" presetSubtype="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0" presetClass="entr" presetSubtype="0" fill="hold" grpId="0" nodeType="withEffect">
                                  <p:stCondLst>
                                    <p:cond delay="8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0" presetClass="entr" presetSubtype="0" fill="hold" grpId="0" nodeType="withEffect">
                                  <p:stCondLst>
                                    <p:cond delay="15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0" presetClass="entr" presetSubtype="0" fill="hold" grpId="0" nodeType="withEffect">
                                  <p:stCondLst>
                                    <p:cond delay="2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100000" showWhenStopped="0"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3" grpId="1" build="p"/>
      <p:bldP spid="10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74000"/>
            <a:lum/>
          </a:blip>
          <a:srcRect/>
          <a:tile tx="0" ty="0" sx="100000" sy="100000" flip="none" algn="b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Documents and Settings\User\Мои документы\Downloads\0_cae9_2d6cbe5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094974"/>
            <a:ext cx="3841987" cy="5430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3" name="Picture 5" descr="C:\Documents and Settings\User\Мои документы\Downloads\Rublev's_saviou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052736"/>
            <a:ext cx="3312368" cy="5500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Содержимое 2"/>
          <p:cNvSpPr txBox="1">
            <a:spLocks/>
          </p:cNvSpPr>
          <p:nvPr/>
        </p:nvSpPr>
        <p:spPr>
          <a:xfrm>
            <a:off x="0" y="332656"/>
            <a:ext cx="9144000" cy="629424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rgbClr val="FFEFD1">
                        <a:alpha val="35000"/>
                      </a:srgbClr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Спас  Вседержитель</a:t>
            </a:r>
            <a:endParaRPr kumimoji="0" lang="ru-RU" sz="3600" b="1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FFEFD1">
                      <a:alpha val="35000"/>
                    </a:srgbClr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4" name="Picture 2" descr="C:\Documents and Settings\User\Мои документы\Downloads\pash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052736"/>
            <a:ext cx="4479368" cy="5472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67544" y="5589240"/>
            <a:ext cx="1944216" cy="646331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r>
              <a:rPr lang="en-US" smtClean="0"/>
              <a:t>WON</a:t>
            </a:r>
            <a:r>
              <a:rPr lang="ru-RU" smtClean="0"/>
              <a:t> – Вечно Существующий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74000"/>
            <a:lum/>
          </a:blip>
          <a:srcRect/>
          <a:tile tx="0" ty="0" sx="100000" sy="100000" flip="none" algn="b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0" y="332656"/>
            <a:ext cx="9144000" cy="629424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rgbClr val="FFEFD1">
                        <a:alpha val="35000"/>
                      </a:srgbClr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Спас  в силах</a:t>
            </a:r>
            <a:endParaRPr kumimoji="0" lang="ru-RU" sz="3600" b="1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FFEFD1">
                      <a:alpha val="35000"/>
                    </a:srgbClr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220" name="Picture 4" descr="C:\Documents and Settings\User\Мои документы\Downloads\12802076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052736"/>
            <a:ext cx="3536821" cy="5623545"/>
          </a:xfrm>
          <a:prstGeom prst="rect">
            <a:avLst/>
          </a:prstGeom>
          <a:noFill/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988840"/>
            <a:ext cx="501695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5373216"/>
            <a:ext cx="885579" cy="1040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44336" y="5373216"/>
            <a:ext cx="739831" cy="1019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1988840"/>
            <a:ext cx="44825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92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92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92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0" fill="hold"/>
                                        <p:tgtEl>
                                          <p:spTgt spid="92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5273824"/>
            <a:ext cx="9144000" cy="1584176"/>
          </a:xfrm>
          <a:prstGeom prst="rect">
            <a:avLst/>
          </a:prstGeom>
          <a:solidFill>
            <a:srgbClr val="E5DEC9">
              <a:alpha val="47000"/>
            </a:srgbClr>
          </a:solidFill>
          <a:effectLst>
            <a:softEdge rad="317500"/>
          </a:effectLst>
        </p:spPr>
        <p:txBody>
          <a:bodyPr vert="horz" lIns="0" rIns="0" bIns="0" anchor="b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0" i="0" u="none" strike="noStrike" kern="1200" cap="none" spc="0" normalizeH="0" baseline="0" noProof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0" i="0" u="none" strike="noStrike" kern="120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Типы</a:t>
            </a:r>
            <a:r>
              <a:rPr kumimoji="0" lang="ru-RU" sz="5000" b="0" i="0" u="none" strike="noStrike" kern="1200" cap="none" spc="0" normalizeH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 икон Богоматери</a:t>
            </a:r>
            <a:r>
              <a:rPr kumimoji="0" lang="ru-RU" sz="5000" b="0" i="0" u="none" strike="noStrike" kern="120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ru-RU" sz="5000" b="0" i="0" u="none" strike="noStrike" kern="120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</a:br>
            <a:endParaRPr kumimoji="0" lang="ru-RU" sz="5000" b="0" i="0" u="none" strike="noStrike" kern="1200" cap="none" spc="0" normalizeH="0" baseline="0" noProof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 txBox="1">
            <a:spLocks/>
          </p:cNvSpPr>
          <p:nvPr/>
        </p:nvSpPr>
        <p:spPr>
          <a:xfrm>
            <a:off x="0" y="332656"/>
            <a:ext cx="9144000" cy="7200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rgbClr val="FFEFD1">
                        <a:alpha val="35000"/>
                      </a:srgbClr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Елеуса (от греч. Милующая), </a:t>
            </a:r>
            <a:r>
              <a:rPr lang="ru-RU" sz="3600" b="1" smtClean="0">
                <a:gradFill>
                  <a:gsLst>
                    <a:gs pos="0">
                      <a:srgbClr val="FFEFD1">
                        <a:alpha val="35000"/>
                      </a:srgbClr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Умиление</a:t>
            </a:r>
            <a:endParaRPr kumimoji="0" lang="ru-RU" sz="3600" b="1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FFEFD1">
                      <a:alpha val="35000"/>
                    </a:srgbClr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42" name="Picture 2" descr="C:\Documents and Settings\User\Мои документы\Downloads\vladimirskaya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601981" cy="5269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988840"/>
            <a:ext cx="2786519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Содержимое 4"/>
          <p:cNvSpPr txBox="1">
            <a:spLocks/>
          </p:cNvSpPr>
          <p:nvPr/>
        </p:nvSpPr>
        <p:spPr>
          <a:xfrm>
            <a:off x="323528" y="6444600"/>
            <a:ext cx="3888432" cy="413400"/>
          </a:xfrm>
          <a:prstGeom prst="rect">
            <a:avLst/>
          </a:prstGeom>
        </p:spPr>
        <p:txBody>
          <a:bodyPr/>
          <a:lstStyle/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Владимирская икона Божией Матери</a:t>
            </a: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2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User\Мои документы\Downloads\ib14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772817"/>
            <a:ext cx="4320480" cy="47419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0" y="332656"/>
            <a:ext cx="9144000" cy="1152128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rgbClr val="FFEFD1">
                        <a:alpha val="35000"/>
                      </a:srgbClr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Одигитрия (от греч. Указующая), </a:t>
            </a:r>
            <a:r>
              <a:rPr lang="ru-RU" sz="3600" b="1" smtClean="0">
                <a:gradFill>
                  <a:gsLst>
                    <a:gs pos="0">
                      <a:srgbClr val="FFEFD1">
                        <a:alpha val="35000"/>
                      </a:srgbClr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Путеводительница</a:t>
            </a:r>
            <a:endParaRPr kumimoji="0" lang="ru-RU" sz="3600" b="1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FFEFD1">
                      <a:alpha val="35000"/>
                    </a:srgbClr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266" name="Picture 2" descr="C:\Documents and Settings\User\Мои документы\Downloads\384px-Тихвинская_икона_Божией_Матери_в_оклад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772816"/>
            <a:ext cx="3030149" cy="47364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4788024" y="6457890"/>
            <a:ext cx="36724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mtClean="0">
                <a:latin typeface="Monotype Corsiva" pitchFamily="66" charset="0"/>
              </a:rPr>
              <a:t>Тихвинская икона Божией Матери</a:t>
            </a:r>
            <a:endParaRPr lang="ru-RU" sz="2000">
              <a:latin typeface="Monotype Corsiva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32040" y="6457890"/>
            <a:ext cx="34692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mtClean="0">
                <a:latin typeface="Monotype Corsiva" pitchFamily="66" charset="0"/>
              </a:rPr>
              <a:t>Казанская икона Божией Матери</a:t>
            </a:r>
            <a:endParaRPr lang="ru-RU" sz="2000">
              <a:latin typeface="Monotype Corsiva" pitchFamily="66" charset="0"/>
            </a:endParaRPr>
          </a:p>
        </p:txBody>
      </p:sp>
      <p:pic>
        <p:nvPicPr>
          <p:cNvPr id="10244" name="Picture 4" descr="C:\Documents and Settings\User\Мои документы\Downloads\3248176_lar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772816"/>
            <a:ext cx="3594809" cy="48691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0" y="332656"/>
            <a:ext cx="9144000" cy="864096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rgbClr val="FFEFD1">
                        <a:alpha val="35000"/>
                      </a:srgbClr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Оранта (от греч. Молящаяся)</a:t>
            </a:r>
            <a:endParaRPr kumimoji="0" lang="ru-RU" sz="3600" b="1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FFEFD1">
                      <a:alpha val="35000"/>
                    </a:srgbClr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3" descr="C:\Documents and Settings\User\Мои документы\Downloads\Новая папка\91503.jpeg"/>
          <p:cNvPicPr>
            <a:picLocks noChangeAspect="1" noChangeArrowheads="1"/>
          </p:cNvPicPr>
          <p:nvPr/>
        </p:nvPicPr>
        <p:blipFill>
          <a:blip r:embed="rId3" cstate="print">
            <a:lum contrast="-10000"/>
          </a:blip>
          <a:srcRect/>
          <a:stretch>
            <a:fillRect/>
          </a:stretch>
        </p:blipFill>
        <p:spPr bwMode="auto">
          <a:xfrm>
            <a:off x="1835696" y="1340768"/>
            <a:ext cx="5472608" cy="5156414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294" name="Picture 6" descr="C:\Documents and Settings\User\Мои документы\Downloads\oranta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1556792"/>
            <a:ext cx="6480720" cy="4443445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475656" y="6021288"/>
            <a:ext cx="6192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smtClean="0">
                <a:latin typeface="Monotype Corsiva" pitchFamily="66" charset="0"/>
              </a:rPr>
              <a:t>Римские катакомбы</a:t>
            </a:r>
            <a:endParaRPr lang="ru-RU" sz="2400">
              <a:latin typeface="Monotype Corsiva" pitchFamily="66" charset="0"/>
            </a:endParaRPr>
          </a:p>
        </p:txBody>
      </p:sp>
      <p:pic>
        <p:nvPicPr>
          <p:cNvPr id="5122" name="Picture 2" descr="C:\Documents and Settings\User\Мои документы\Downloads\7682cf1504a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1268760"/>
            <a:ext cx="6624736" cy="5032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0" y="332656"/>
            <a:ext cx="9144000" cy="1152128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rgbClr val="FFEFD1">
                        <a:alpha val="35000"/>
                      </a:srgbClr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Знамение</a:t>
            </a:r>
            <a:endParaRPr kumimoji="0" lang="ru-RU" sz="3600" b="1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FFEFD1">
                      <a:alpha val="35000"/>
                    </a:srgbClr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6" name="Picture 2" descr="C:\Documents and Settings\User\Мои документы\Downloads\366px-Oranta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12776"/>
            <a:ext cx="3046168" cy="49853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47" name="Picture 3" descr="C:\Documents and Settings\User\Мои документы\Downloads\97276 (1)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412776"/>
            <a:ext cx="3896179" cy="49724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1412776"/>
            <a:ext cx="4176464" cy="49703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E5DEC9">
              <a:alpha val="47000"/>
            </a:srgbClr>
          </a:solidFill>
          <a:effectLst>
            <a:softEdge rad="317500"/>
          </a:effectLst>
        </p:spPr>
        <p:txBody>
          <a:bodyPr vert="horz" lIns="0" rIns="0" bIns="0" anchor="b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0" i="0" u="none" strike="noStrike" kern="120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Покров Пресвятой Богородицы</a:t>
            </a:r>
            <a:endParaRPr kumimoji="0" lang="ru-RU" sz="5000" b="0" i="0" u="none" strike="noStrike" kern="1200" cap="none" spc="0" normalizeH="0" baseline="0" noProof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14338" name="Picture 2" descr="C:\Documents and Settings\User\Мои документы\Downloads\0_205d2_6a00bf4a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08720"/>
            <a:ext cx="7620000" cy="5715000"/>
          </a:xfrm>
          <a:prstGeom prst="rect">
            <a:avLst/>
          </a:prstGeom>
          <a:noFill/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 descr="C:\Documents and Settings\User\Мои документы\Downloads\42-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24743"/>
            <a:ext cx="3960440" cy="5070877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980728"/>
            <a:ext cx="3652207" cy="5566467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88647" y="980729"/>
            <a:ext cx="3819908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1196752"/>
            <a:ext cx="4105260" cy="496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4788024" y="1412776"/>
            <a:ext cx="3888432" cy="5112568"/>
          </a:xfrm>
          <a:prstGeom prst="rect">
            <a:avLst/>
          </a:prstGeom>
          <a:gradFill flip="none" rotWithShape="1">
            <a:gsLst>
              <a:gs pos="45000">
                <a:srgbClr val="E7D595">
                  <a:alpha val="39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1" name="Picture 3" descr="C:\Documents and Settings\User\Мои документы\Downloads\От бед страждущи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628800"/>
            <a:ext cx="3600400" cy="46580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172" name="Picture 4" descr="C:\Documents and Settings\User\Мои документы\Downloads\Призри на смирени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628800"/>
            <a:ext cx="3096344" cy="47265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173" name="Picture 5" descr="C:\Documents and Settings\User\Мои документы\Downloads\Отрада (Утешение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628800"/>
            <a:ext cx="3412879" cy="4680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174" name="Picture 6" descr="C:\Documents and Settings\User\Мои документы\Downloads\33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1916832"/>
            <a:ext cx="3677778" cy="41044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98" name="Picture 2" descr="C:\Documents and Settings\User\Мои документы\Downloads\31-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1700808"/>
            <a:ext cx="2952328" cy="45237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170" name="Picture 2" descr="C:\Documents and Settings\User\Мои документы\Downloads\взыскание погибших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4048" y="1844824"/>
            <a:ext cx="3442166" cy="41921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0992"/>
          </a:xfrm>
          <a:gradFill>
            <a:gsLst>
              <a:gs pos="0">
                <a:srgbClr val="FEDCCE">
                  <a:alpha val="47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ctr"/>
            <a:r>
              <a:rPr lang="ru-RU" sz="4400" smtClean="0">
                <a:latin typeface="Monotype Corsiva" pitchFamily="66" charset="0"/>
              </a:rPr>
              <a:t>Почитаемые Богородичные иконы</a:t>
            </a:r>
            <a:endParaRPr lang="ru-RU" sz="4400">
              <a:latin typeface="Monotype Corsiva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79512" y="1628800"/>
            <a:ext cx="4392488" cy="4824536"/>
          </a:xfrm>
        </p:spPr>
        <p:txBody>
          <a:bodyPr>
            <a:normAutofit/>
          </a:bodyPr>
          <a:lstStyle/>
          <a:p>
            <a:pPr algn="just">
              <a:buClrTx/>
              <a:buFont typeface="Wingdings" pitchFamily="2" charset="2"/>
              <a:buChar char=""/>
            </a:pPr>
            <a:r>
              <a:rPr lang="ru-RU" sz="2000" i="1" smtClean="0"/>
              <a:t>«Азъ есмь съ вами и никтоже на вы»</a:t>
            </a:r>
          </a:p>
          <a:p>
            <a:pPr algn="just">
              <a:buClrTx/>
              <a:buFont typeface="Wingdings" pitchFamily="2" charset="2"/>
              <a:buChar char=""/>
            </a:pPr>
            <a:r>
              <a:rPr lang="ru-RU" sz="2000" i="1" smtClean="0"/>
              <a:t>Взыскание погибших</a:t>
            </a:r>
          </a:p>
          <a:p>
            <a:pPr algn="just">
              <a:buClrTx/>
              <a:buFont typeface="Wingdings" pitchFamily="2" charset="2"/>
              <a:buChar char=""/>
            </a:pPr>
            <a:r>
              <a:rPr lang="ru-RU" sz="2000" i="1" smtClean="0"/>
              <a:t>Всех скорбящих Радость</a:t>
            </a:r>
          </a:p>
          <a:p>
            <a:pPr algn="just">
              <a:buClrTx/>
              <a:buFont typeface="Wingdings" pitchFamily="2" charset="2"/>
              <a:buChar char=""/>
            </a:pPr>
            <a:r>
              <a:rPr lang="ru-RU" sz="2000" i="1" smtClean="0"/>
              <a:t>Неупиваемая Чаша</a:t>
            </a:r>
            <a:endParaRPr lang="en-US" sz="2000" i="1" smtClean="0"/>
          </a:p>
          <a:p>
            <a:pPr algn="just">
              <a:buClrTx/>
              <a:buFont typeface="Wingdings" pitchFamily="2" charset="2"/>
              <a:buChar char=""/>
            </a:pPr>
            <a:r>
              <a:rPr lang="ru-RU" sz="2000" i="1" smtClean="0"/>
              <a:t>От бед страждующих</a:t>
            </a:r>
          </a:p>
          <a:p>
            <a:pPr algn="just">
              <a:buClrTx/>
              <a:buFont typeface="Wingdings" pitchFamily="2" charset="2"/>
              <a:buChar char=""/>
            </a:pPr>
            <a:r>
              <a:rPr lang="ru-RU" sz="2000" i="1" smtClean="0"/>
              <a:t>Отрада (Утешение)</a:t>
            </a:r>
          </a:p>
          <a:p>
            <a:pPr algn="just">
              <a:buClrTx/>
              <a:buFont typeface="Wingdings" pitchFamily="2" charset="2"/>
              <a:buChar char=""/>
            </a:pPr>
            <a:r>
              <a:rPr lang="ru-RU" sz="2000" i="1" smtClean="0"/>
              <a:t>Призри на смирение</a:t>
            </a:r>
          </a:p>
          <a:p>
            <a:pPr algn="just">
              <a:buClrTx/>
              <a:buFont typeface="Wingdings" pitchFamily="2" charset="2"/>
              <a:buChar char=""/>
            </a:pPr>
            <a:r>
              <a:rPr lang="ru-RU" sz="2000" i="1" smtClean="0"/>
              <a:t>Умягчение злых сердец</a:t>
            </a:r>
          </a:p>
          <a:p>
            <a:pPr algn="just">
              <a:buClrTx/>
              <a:buFont typeface="Wingdings" pitchFamily="2" charset="2"/>
              <a:buChar char=""/>
            </a:pPr>
            <a:r>
              <a:rPr lang="ru-RU" sz="2000" i="1" smtClean="0"/>
              <a:t>Утоли мои печали</a:t>
            </a:r>
          </a:p>
        </p:txBody>
      </p:sp>
      <p:pic>
        <p:nvPicPr>
          <p:cNvPr id="6146" name="Picture 2" descr="C:\Documents and Settings\User\Мои документы\Downloads\p000001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6056" y="1700808"/>
            <a:ext cx="3312368" cy="45750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60032" y="1700808"/>
            <a:ext cx="3676115" cy="44644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91721" y="1700808"/>
            <a:ext cx="3654833" cy="44644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 l="-24000" t="-4000" r="-3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47248" cy="1008112"/>
          </a:xfrm>
        </p:spPr>
        <p:txBody>
          <a:bodyPr/>
          <a:lstStyle/>
          <a:p>
            <a:pPr algn="ctr"/>
            <a:r>
              <a:rPr lang="ru-RU" b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Домашнее задание</a:t>
            </a:r>
            <a:endParaRPr lang="ru-RU" b="1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556792"/>
            <a:ext cx="6840760" cy="4176464"/>
          </a:xfrm>
          <a:gradFill flip="none" rotWithShape="1">
            <a:gsLst>
              <a:gs pos="77000">
                <a:schemeClr val="accent1">
                  <a:tint val="66000"/>
                  <a:satMod val="160000"/>
                  <a:alpha val="2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100000" b="100000"/>
            </a:path>
            <a:tileRect t="-100000" r="-100000"/>
          </a:gra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mtClean="0"/>
              <a:t>Подготовить сообщение, доклад о жизни и</a:t>
            </a:r>
            <a:endParaRPr lang="en-US" smtClean="0"/>
          </a:p>
          <a:p>
            <a:pPr algn="ctr">
              <a:buNone/>
            </a:pPr>
            <a:r>
              <a:rPr lang="ru-RU" smtClean="0"/>
              <a:t>творчестве русского иконописца: </a:t>
            </a:r>
            <a:endParaRPr lang="en-US" smtClean="0"/>
          </a:p>
          <a:p>
            <a:pPr algn="ctr">
              <a:buNone/>
            </a:pPr>
            <a:r>
              <a:rPr lang="ru-RU" smtClean="0"/>
              <a:t>Феофана</a:t>
            </a:r>
            <a:r>
              <a:rPr lang="en-US" smtClean="0"/>
              <a:t> </a:t>
            </a:r>
            <a:r>
              <a:rPr lang="ru-RU" smtClean="0"/>
              <a:t>Грека, </a:t>
            </a:r>
            <a:endParaRPr lang="en-US" smtClean="0"/>
          </a:p>
          <a:p>
            <a:pPr algn="ctr">
              <a:buNone/>
            </a:pPr>
            <a:r>
              <a:rPr lang="ru-RU" smtClean="0"/>
              <a:t>Андрея Рублёва, </a:t>
            </a:r>
            <a:endParaRPr lang="en-US" smtClean="0"/>
          </a:p>
          <a:p>
            <a:pPr algn="ctr">
              <a:buNone/>
            </a:pPr>
            <a:r>
              <a:rPr lang="ru-RU" smtClean="0"/>
              <a:t>Дионисия.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620688"/>
            <a:ext cx="9144000" cy="2062103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endParaRPr lang="en-US" sz="3200" smtClean="0">
              <a:ln w="6350" cmpd="sng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63500" dir="3600000" algn="tl" rotWithShape="0">
                  <a:schemeClr val="bg1">
                    <a:alpha val="70000"/>
                  </a:schemeClr>
                </a:outerShdw>
              </a:effectLst>
            </a:endParaRPr>
          </a:p>
          <a:p>
            <a:pPr algn="ctr"/>
            <a:r>
              <a:rPr lang="ru-RU" sz="3200" smtClean="0">
                <a:ln w="635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chemeClr val="bg1">
                      <a:alpha val="70000"/>
                    </a:schemeClr>
                  </a:outerShdw>
                </a:effectLst>
              </a:rPr>
              <a:t>Слово «икона» («эйкон») греческого происхождения, оно означает «образ».</a:t>
            </a:r>
            <a:endParaRPr lang="en-US" sz="3200" smtClean="0">
              <a:ln w="6350" cmpd="sng">
                <a:noFill/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chemeClr val="bg1">
                    <a:alpha val="70000"/>
                  </a:schemeClr>
                </a:outerShdw>
              </a:effectLst>
            </a:endParaRPr>
          </a:p>
          <a:p>
            <a:pPr algn="ctr"/>
            <a:endParaRPr lang="ru-RU" sz="3200">
              <a:ln w="6350" cmpd="sng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63500" dir="3600000" algn="tl" rotWithShape="0">
                  <a:schemeClr val="bg1">
                    <a:alpha val="70000"/>
                  </a:schemeClr>
                </a:outerShdw>
              </a:effectLst>
            </a:endParaRPr>
          </a:p>
        </p:txBody>
      </p:sp>
      <p:pic>
        <p:nvPicPr>
          <p:cNvPr id="2050" name="Picture 2" descr="C:\Documents and Settings\User\Мои документы\Downloads\3249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492896"/>
            <a:ext cx="3456384" cy="4021974"/>
          </a:xfrm>
          <a:prstGeom prst="rect">
            <a:avLst/>
          </a:prstGeom>
          <a:ln>
            <a:noFill/>
          </a:ln>
          <a:effectLst>
            <a:glow rad="228600">
              <a:schemeClr val="bg1"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936660"/>
            <a:ext cx="3312368" cy="4597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 descr="C:\Documents and Settings\User\Мои документы\Downloads\ib25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908720"/>
            <a:ext cx="3456384" cy="4725183"/>
          </a:xfrm>
          <a:prstGeom prst="rect">
            <a:avLst/>
          </a:prstGeom>
          <a:noFill/>
        </p:spPr>
      </p:pic>
      <p:pic>
        <p:nvPicPr>
          <p:cNvPr id="11269" name="Picture 5" descr="C:\Documents and Settings\User\Мои документы\Downloads\spasitel_0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980728"/>
            <a:ext cx="3456384" cy="4518503"/>
          </a:xfrm>
          <a:prstGeom prst="rect">
            <a:avLst/>
          </a:prstGeom>
          <a:noFill/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980728"/>
            <a:ext cx="340237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 descr="C:\Documents and Settings\User\Мои документы\Downloads\x_07a0d3f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980728"/>
            <a:ext cx="3598960" cy="4536504"/>
          </a:xfrm>
          <a:prstGeom prst="rect">
            <a:avLst/>
          </a:prstGeom>
          <a:noFill/>
        </p:spPr>
      </p:pic>
      <p:pic>
        <p:nvPicPr>
          <p:cNvPr id="11266" name="Picture 2" descr="C:\Documents and Settings\User\Мои документы\Downloads\x_6383142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6016" y="980728"/>
            <a:ext cx="3538035" cy="4537098"/>
          </a:xfrm>
          <a:prstGeom prst="rect">
            <a:avLst/>
          </a:prstGeom>
          <a:noFill/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5576" y="980728"/>
            <a:ext cx="3585387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Отличия иконы от картины:</a:t>
            </a:r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67544" y="2132856"/>
          <a:ext cx="8229600" cy="331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mtClean="0"/>
                        <a:t>Изображение предметов, людей, событий.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mtClean="0"/>
                        <a:t>Изображение</a:t>
                      </a:r>
                      <a:r>
                        <a:rPr lang="ru-RU" baseline="0" smtClean="0"/>
                        <a:t> Иисуса Христа, Богоматери, святых, христианских праздников.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mtClean="0"/>
                        <a:t>Художественный образ.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mtClean="0"/>
                        <a:t>Святой образ.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mtClean="0"/>
                        <a:t>Канон не соблюдается.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mtClean="0"/>
                        <a:t>Соблюдение церковного канона.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mtClean="0"/>
                        <a:t>Изображение может</a:t>
                      </a:r>
                      <a:r>
                        <a:rPr lang="ru-RU" baseline="0" smtClean="0"/>
                        <a:t> быть реалистично, предметы и фигуры отбрасывают тени.</a:t>
                      </a: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mtClean="0"/>
                        <a:t>Предметы и фигуры не отбрасывают теней.</a:t>
                      </a:r>
                    </a:p>
                    <a:p>
                      <a:pPr algn="ctr"/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Прямая перспектива.</a:t>
                      </a: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Обратная перспектива.</a:t>
                      </a:r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Картину созерцают.</a:t>
                      </a: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mtClean="0"/>
                        <a:t>Перед образом предстоят в молитве.</a:t>
                      </a:r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User\Мои документы\Downloads\Leonardo_da_Vinci_Benois_Madon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04664"/>
            <a:ext cx="3765463" cy="5904656"/>
          </a:xfrm>
          <a:prstGeom prst="rect">
            <a:avLst/>
          </a:prstGeom>
          <a:noFill/>
          <a:ln w="57150">
            <a:solidFill>
              <a:srgbClr val="E5DEC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04664"/>
            <a:ext cx="4284355" cy="5904656"/>
          </a:xfrm>
          <a:prstGeom prst="rect">
            <a:avLst/>
          </a:prstGeom>
          <a:ln w="57150">
            <a:solidFill>
              <a:srgbClr val="E5DEC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4283968" y="5661248"/>
            <a:ext cx="4716016" cy="1055608"/>
          </a:xfrm>
          <a:prstGeom prst="roundRect">
            <a:avLst/>
          </a:prstGeom>
          <a:solidFill>
            <a:schemeClr val="bg1">
              <a:alpha val="91000"/>
            </a:schemeClr>
          </a:solidFill>
          <a:ln w="15875">
            <a:solidFill>
              <a:srgbClr val="9E222B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smtClean="0"/>
              <a:t>Канон</a:t>
            </a:r>
            <a:r>
              <a:rPr lang="ru-RU" sz="2800" smtClean="0"/>
              <a:t> </a:t>
            </a:r>
            <a:r>
              <a:rPr lang="ru-RU" sz="2800" smtClean="0"/>
              <a:t>– система правил создания икон.</a:t>
            </a:r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User\Мои документы\Downloads\tracks1_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556792"/>
            <a:ext cx="6768752" cy="4507989"/>
          </a:xfrm>
          <a:prstGeom prst="rect">
            <a:avLst/>
          </a:prstGeom>
          <a:noFill/>
          <a:ln w="82550">
            <a:solidFill>
              <a:schemeClr val="bg1"/>
            </a:solidFill>
          </a:ln>
        </p:spPr>
      </p:pic>
      <p:pic>
        <p:nvPicPr>
          <p:cNvPr id="2" name="Picture 2" descr="C:\Documents and Settings\User\Мои документы\Downloads\800px-Aranjuez_(Madrid)_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484784"/>
            <a:ext cx="7153551" cy="4417318"/>
          </a:xfrm>
          <a:prstGeom prst="rect">
            <a:avLst/>
          </a:prstGeom>
          <a:noFill/>
        </p:spPr>
      </p:pic>
      <p:sp>
        <p:nvSpPr>
          <p:cNvPr id="10" name="Заголовок 3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936104"/>
          </a:xfrm>
          <a:gradFill flip="none" rotWithShape="1">
            <a:gsLst>
              <a:gs pos="21000">
                <a:srgbClr val="FEDCCE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</p:spPr>
        <p:txBody>
          <a:bodyPr>
            <a:normAutofit/>
          </a:bodyPr>
          <a:lstStyle/>
          <a:p>
            <a:pPr algn="ctr"/>
            <a:r>
              <a:rPr lang="ru-RU" sz="400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onstantia" pitchFamily="18" charset="0"/>
              </a:rPr>
              <a:t>Прямая перспектива</a:t>
            </a:r>
            <a:endParaRPr lang="ru-RU" sz="4000">
              <a:solidFill>
                <a:schemeClr val="accent1">
                  <a:lumMod val="50000"/>
                </a:schemeClr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7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5733256"/>
            <a:ext cx="3312368" cy="93610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Андрей Рублёв </a:t>
            </a:r>
          </a:p>
          <a:p>
            <a:pPr algn="ctr">
              <a:buNone/>
            </a:pPr>
            <a:r>
              <a:rPr lang="ru-RU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«Троица»</a:t>
            </a:r>
            <a:endParaRPr lang="ru-RU" sz="2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Documents and Settings\User\Мои документы\Downloads\481px-Angelsatmamre-trinity-rublev-14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0"/>
            <a:ext cx="550700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53469E-6 L 0.20295 2.5346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/>
            <a:r>
              <a:rPr lang="ru-RU" smtClean="0">
                <a:solidFill>
                  <a:srgbClr val="A12B50"/>
                </a:solidFill>
                <a:latin typeface="Mon Amour Two" pitchFamily="2" charset="0"/>
              </a:rPr>
              <a:t>Молитва</a:t>
            </a:r>
            <a:endParaRPr lang="ru-RU">
              <a:solidFill>
                <a:srgbClr val="A12B50"/>
              </a:solidFill>
              <a:latin typeface="Mon Amour Two" pitchFamily="2" charset="0"/>
            </a:endParaRPr>
          </a:p>
        </p:txBody>
      </p:sp>
      <p:pic>
        <p:nvPicPr>
          <p:cNvPr id="2058" name="Picture 10" descr="C:\Documents and Settings\User\Мои документы\Downloads\P_e_a_c_e_by_Prettyscar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1772816"/>
            <a:ext cx="6048672" cy="4012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В минуту жизни трудную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23528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100000"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1904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User\Мои документы\Downloads\i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692696"/>
            <a:ext cx="4521598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Documents and Settings\User\Мои документы\Downloads\attac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476672"/>
            <a:ext cx="4143267" cy="5904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203848" y="6309320"/>
            <a:ext cx="29847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smtClean="0"/>
              <a:t>Римские катакомбы</a:t>
            </a: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53469E-6 L -0.23438 2.53469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2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28192"/>
          </a:xfrm>
          <a:solidFill>
            <a:srgbClr val="E5DEC9">
              <a:alpha val="65000"/>
            </a:srgbClr>
          </a:solidFill>
          <a:effectLst>
            <a:softEdge rad="317500"/>
          </a:effectLst>
        </p:spPr>
        <p:txBody>
          <a:bodyPr>
            <a:normAutofit fontScale="90000"/>
          </a:bodyPr>
          <a:lstStyle/>
          <a:p>
            <a:pPr algn="ctr"/>
            <a:r>
              <a:rPr lang="ru-RU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/>
            </a:r>
            <a:br>
              <a:rPr lang="ru-RU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r>
              <a:rPr lang="ru-RU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Типы икон Иисуса Христа</a:t>
            </a:r>
            <a:r>
              <a:rPr lang="ru-RU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/>
            </a:r>
            <a:br>
              <a:rPr lang="ru-RU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pic>
        <p:nvPicPr>
          <p:cNvPr id="2050" name="Picture 2" descr="C:\Documents and Settings\User\Мои документы\Downloads\x_8ef2164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268760"/>
            <a:ext cx="6912768" cy="5190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74000"/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62942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b="1" smtClean="0">
                <a:gradFill>
                  <a:gsLst>
                    <a:gs pos="0">
                      <a:srgbClr val="FFEFD1">
                        <a:alpha val="35000"/>
                      </a:srgbClr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  Нерукотворный</a:t>
            </a:r>
            <a:endParaRPr lang="ru-RU" sz="3600" b="1">
              <a:gradFill>
                <a:gsLst>
                  <a:gs pos="0">
                    <a:srgbClr val="FFEFD1">
                      <a:alpha val="35000"/>
                    </a:srgbClr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Documents and Settings\User\Мои документы\Downloads\559px-Christos_Acheiropoiet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12776"/>
            <a:ext cx="4427772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 descr="C:\Documents and Settings\User\Мои документы\Downloads\x_6930921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340768"/>
            <a:ext cx="3960440" cy="5137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1958</TotalTime>
  <Words>235</Words>
  <Application>Microsoft Office PowerPoint</Application>
  <PresentationFormat>Экран (4:3)</PresentationFormat>
  <Paragraphs>59</Paragraphs>
  <Slides>21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Древнерусская иконопись</vt:lpstr>
      <vt:lpstr>Слайд 2</vt:lpstr>
      <vt:lpstr>Слайд 3</vt:lpstr>
      <vt:lpstr>Прямая перспектива</vt:lpstr>
      <vt:lpstr>Слайд 5</vt:lpstr>
      <vt:lpstr>Молитва</vt:lpstr>
      <vt:lpstr>Слайд 7</vt:lpstr>
      <vt:lpstr> Типы икон Иисуса Христа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Почитаемые Богородичные иконы</vt:lpstr>
      <vt:lpstr>Домашнее задание</vt:lpstr>
      <vt:lpstr>Слайд 20</vt:lpstr>
      <vt:lpstr>Отличия иконы от картины: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Kiv</dc:creator>
  <cp:lastModifiedBy>Kiv</cp:lastModifiedBy>
  <cp:revision>188</cp:revision>
  <dcterms:created xsi:type="dcterms:W3CDTF">2010-11-29T11:19:06Z</dcterms:created>
  <dcterms:modified xsi:type="dcterms:W3CDTF">2010-12-03T23:12:19Z</dcterms:modified>
</cp:coreProperties>
</file>